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CB1E5-9598-4BEC-8FA4-4C61627C56A1}" type="datetimeFigureOut">
              <a:rPr lang="en-PH" smtClean="0"/>
              <a:t>24/04/2024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D14B6-7808-4E4E-84D3-C0EEDAF735A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8646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F4B5-0B6D-4BAC-8C67-158D35E2A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3FE93-5049-4A7C-B351-227E7A1DE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91FA5-3D3A-4A52-A604-5E2A9AB7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1FE3-B93E-455A-93A6-BA0025293322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18894-AF40-46F6-B004-D43B85434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86571-2CE5-4D1F-A8F0-0F897E410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7479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6945-9953-4A5C-BAEA-BEC77230B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9FF04-B7C5-4255-A4D2-9BDD54D9F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AAB90-0D53-47DD-874F-FB063C1C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4F5-34B7-411F-A4B2-186E138FB6A5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F8F35-8773-428F-BD71-B60E970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016A6-3171-402A-8569-B84C86DF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7063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B92B00-F0E4-40BA-A76A-7966A73C8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67315D-6DCF-4F45-8B4C-C910CC093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BE5EA-5BDE-470A-8ED3-159637AA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5B33-5A6C-4EE0-A055-FBBD450F1FAB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6C054-D2E9-4BB1-B836-14C4BC3B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84A6E-E004-4D80-BA79-538B38C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5970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C0DE-46EA-481A-A267-4A39C74A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D6336-FB49-4264-963C-58897B13D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04F4D-AB54-4AFD-907B-5AA336B0C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FB69-ABA7-4345-9C4A-A9CC34456931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355F8-34DF-42F1-BDD0-D3E6F36F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0C87C-8820-4859-A0D1-E5F79E50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6989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4936-C85C-4668-AAD9-637F4BF2D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32316-CB68-4C8D-9490-041C0C066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A0227-6F0B-47B5-9D8B-CE73087A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E0CE-65DC-4077-9C85-0A95FE35D647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95712-B09C-4757-B550-E3932D47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59E6A-7F90-4CC6-9782-25E8CDBD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6587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62D9F-825B-48DB-8ACB-13920C567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3B0E6-CE86-44CC-B329-E8FED731C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0F10D-F9CB-4456-B0B8-1F48CA88B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7F214-FE9E-4794-A357-C916B8F6A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E9BD-5DDC-47E6-8777-9CA72BD4C28E}" type="datetime1">
              <a:rPr lang="en-PH" smtClean="0"/>
              <a:t>24/04/2024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28430-6A53-432A-A080-0FE843C2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EAADB-C3E0-4849-A1CB-AC27CB33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3851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24A61-EBC4-4207-9521-FA569EFDF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6EB23-1008-470A-820D-4034B1CFC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A1B7A-52E3-4DCB-83F6-8EB6D7C9C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4B44C-BC26-4CF6-A6F2-B40EBA794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7A2A-AF46-4E8B-B579-0DC458269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B689D-504A-4236-8B3C-9EE79DD8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165D-4CB0-4CEA-95F5-200BD8AE77E0}" type="datetime1">
              <a:rPr lang="en-PH" smtClean="0"/>
              <a:t>24/04/2024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9D3AD-8BC4-4518-8A9A-321C0CBE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8537C-971F-420D-9384-8F480633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5147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39F0-CD1A-416D-B9E2-CD16FBDB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9E609B-DD8A-41CF-86A7-87250466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0278-B514-488F-840E-FF796F3F9F3A}" type="datetime1">
              <a:rPr lang="en-PH" smtClean="0"/>
              <a:t>24/04/2024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116B2-7716-4F76-B191-6E0A9611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64C09-E783-474B-A4B6-88AB4CF5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1560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FB0A4-0AAA-4779-B286-47B2A31D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295F-2CBD-4998-B5CE-E3EA6633323F}" type="datetime1">
              <a:rPr lang="en-PH" smtClean="0"/>
              <a:t>24/04/2024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B8E38-13F8-4CE1-8A65-ADFAEEE1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316D9-BB60-4C5B-A56A-B4F0D424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7176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607D-E49D-43A6-AD50-E10577237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BA19A-118E-4B45-9B83-649F93610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EF128-E925-4F8B-83EA-2527ABF21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7139-B631-48C3-AEE5-7D6E19A0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4F06-AA2D-496A-9D4F-B874AB16EF9B}" type="datetime1">
              <a:rPr lang="en-PH" smtClean="0"/>
              <a:t>24/04/2024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F9ACB-37DB-4539-9473-FCFE33FB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A5E2F-7050-4049-95E4-DC6A6C47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8672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1C2F-3F21-4A11-8CD5-D881619D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DFF366-22B9-4764-B277-EEB43B40F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556AD-7FD0-441A-92E9-C08CA9FB0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6BBD7-86C8-45B3-9B5B-81F067A6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4DB3-180E-48E3-803F-2199D212F9F9}" type="datetime1">
              <a:rPr lang="en-PH" smtClean="0"/>
              <a:t>24/04/2024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732B8-E311-4204-A412-1E8ECAD5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7D169-FFE4-4C66-A428-79BC36B4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5318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D2E19-5013-4B7F-9677-949E44D15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EF7D9-CC7E-47D6-ACDF-9EFEBBA76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363B1-8D29-4296-BB59-83924844F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F1B4C-6A3A-45F4-B0F2-E1828617F92D}" type="datetime1">
              <a:rPr lang="en-PH" smtClean="0"/>
              <a:t>24/04/2024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1E3DC-D428-4527-BBC2-9AB120C87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1EB85-4667-4787-98BB-0DC2E6DA0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4FD5E-C4AA-4C33-AAE0-A224945E7D4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8908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FB06-FBCB-4D97-8703-E815DB356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Policy Environment Governing Tobacco Products in the Philippines</a:t>
            </a:r>
            <a:endParaRPr lang="en-PH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199BF-7094-4943-8B90-3BEBB289E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3381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6ADD-372B-4002-BE6D-A9DEED905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35A8D-729B-4448-9D12-35AA666EE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/>
          <a:lstStyle/>
          <a:p>
            <a:pPr marL="571500" indent="-571500">
              <a:buAutoNum type="romanUcPeriod" startAt="2"/>
            </a:pPr>
            <a:r>
              <a:rPr lang="en-US" sz="4000" b="1" dirty="0"/>
              <a:t>Local Government Policies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Local governments are mandated to enforce anti-smoking rules.</a:t>
            </a:r>
          </a:p>
          <a:p>
            <a:pPr>
              <a:buFontTx/>
              <a:buChar char="-"/>
            </a:pPr>
            <a:r>
              <a:rPr lang="en-US" dirty="0"/>
              <a:t>Mayors, building officials and the Philippine National Police can file criminal proceedings against violators</a:t>
            </a:r>
          </a:p>
          <a:p>
            <a:pPr>
              <a:buFontTx/>
              <a:buChar char="-"/>
            </a:pPr>
            <a:r>
              <a:rPr lang="en-US" dirty="0"/>
              <a:t>LGUs are enjoined to craft their own smoking cessation programs aligned with the Tobacco Regulation Law or RA 9211</a:t>
            </a:r>
            <a:endParaRPr lang="en-PH" dirty="0"/>
          </a:p>
          <a:p>
            <a:pPr marL="571500" indent="-571500">
              <a:buAutoNum type="romanUcPeriod" startAt="2"/>
            </a:pPr>
            <a:endParaRPr lang="en-PH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17B91-1A54-4814-A637-B748A92EE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8814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802FC-BCC5-41AF-B72C-816772E4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93B48-733C-4779-B54F-1C3963D9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675"/>
            <a:ext cx="10515600" cy="534828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2.1.  Enactment of Local Ordinances to regulate smoking and vaping</a:t>
            </a:r>
          </a:p>
          <a:p>
            <a:pPr>
              <a:buFontTx/>
              <a:buChar char="-"/>
            </a:pPr>
            <a:r>
              <a:rPr lang="en-US" dirty="0"/>
              <a:t>Smoking is prohibited in all public places</a:t>
            </a:r>
          </a:p>
          <a:p>
            <a:pPr>
              <a:buFontTx/>
              <a:buChar char="-"/>
            </a:pPr>
            <a:r>
              <a:rPr lang="en-US" dirty="0"/>
              <a:t>Jeepneys, buses and tricycles must have “no smoking” signs</a:t>
            </a:r>
          </a:p>
          <a:p>
            <a:pPr>
              <a:buFontTx/>
              <a:buChar char="-"/>
            </a:pPr>
            <a:r>
              <a:rPr lang="en-US" dirty="0"/>
              <a:t>Fines or community service are imposed on violators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2.2.  Creation of Local Smoke-Free and Vape-Free Task Forces</a:t>
            </a:r>
          </a:p>
          <a:p>
            <a:pPr>
              <a:buFontTx/>
              <a:buChar char="-"/>
            </a:pPr>
            <a:r>
              <a:rPr lang="en-US" dirty="0"/>
              <a:t>Develops and implements the LGU smoking cessation program</a:t>
            </a:r>
          </a:p>
          <a:p>
            <a:pPr>
              <a:buFontTx/>
              <a:buChar char="-"/>
            </a:pPr>
            <a:r>
              <a:rPr lang="en-US" dirty="0"/>
              <a:t>Headed by the Mayor</a:t>
            </a:r>
          </a:p>
          <a:p>
            <a:pPr>
              <a:buFontTx/>
              <a:buChar char="-"/>
            </a:pPr>
            <a:r>
              <a:rPr lang="en-US" dirty="0"/>
              <a:t>Members include LGU officials, PNP, Barangay Chairman, CSO representative, private sector representative</a:t>
            </a:r>
          </a:p>
          <a:p>
            <a:pPr>
              <a:buFontTx/>
              <a:buChar char="-"/>
            </a:pP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97E63-39E1-469A-ADA3-385958C9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01096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4712-6177-4E93-9D13-12F98340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73623-8E38-4523-945A-D594DC6AC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/>
              <a:t>2.3. Financing of the Smoking Cessation Program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Municipal or City Health Officer ensures that the programs are incorporated in the local budget.</a:t>
            </a:r>
          </a:p>
          <a:p>
            <a:pPr>
              <a:buFontTx/>
              <a:buChar char="-"/>
            </a:pPr>
            <a:r>
              <a:rPr lang="en-PH" dirty="0"/>
              <a:t>Tap General Fund to defray some expenses like printing of citation tickets </a:t>
            </a:r>
          </a:p>
          <a:p>
            <a:pPr>
              <a:buFontTx/>
              <a:buChar char="-"/>
            </a:pPr>
            <a:r>
              <a:rPr lang="en-PH" dirty="0"/>
              <a:t>Creation of a trust fund for proceeds from the issuance of citation tickets (</a:t>
            </a:r>
            <a:r>
              <a:rPr lang="en-PH" dirty="0" err="1"/>
              <a:t>Bacnotan</a:t>
            </a:r>
            <a:r>
              <a:rPr lang="en-PH" dirty="0"/>
              <a:t>)</a:t>
            </a:r>
          </a:p>
          <a:p>
            <a:pPr>
              <a:buFontTx/>
              <a:buChar char="-"/>
            </a:pPr>
            <a:r>
              <a:rPr lang="en-PH" dirty="0"/>
              <a:t>Appropriate 10% of </a:t>
            </a:r>
            <a:r>
              <a:rPr lang="en-PH"/>
              <a:t>annual budget for </a:t>
            </a:r>
            <a:r>
              <a:rPr lang="en-PH" dirty="0"/>
              <a:t>smoking cessation programs (</a:t>
            </a:r>
            <a:r>
              <a:rPr lang="en-PH" dirty="0" err="1"/>
              <a:t>Bacnotan</a:t>
            </a:r>
            <a:r>
              <a:rPr lang="en-PH" dirty="0"/>
              <a:t>)</a:t>
            </a:r>
          </a:p>
          <a:p>
            <a:pPr>
              <a:buFontTx/>
              <a:buChar char="-"/>
            </a:pPr>
            <a:endParaRPr lang="en-PH" dirty="0"/>
          </a:p>
          <a:p>
            <a:pPr marL="0" indent="0">
              <a:buNone/>
            </a:pPr>
            <a:r>
              <a:rPr lang="en-PH" b="1" u="sng" dirty="0"/>
              <a:t>2.4. Incentive to enforcers </a:t>
            </a:r>
          </a:p>
          <a:p>
            <a:pPr marL="0" indent="0">
              <a:buNone/>
            </a:pPr>
            <a:r>
              <a:rPr lang="en-PH" dirty="0"/>
              <a:t>-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armarked 15 percent of the fines as an incentive fund for deputized apprehending officers (Pasig City)</a:t>
            </a: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4F9A8-A014-4C1A-A544-83CE04A3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5689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23E8-C9A8-4732-B141-56A2CE243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393700"/>
            <a:ext cx="10515600" cy="1325563"/>
          </a:xfrm>
        </p:spPr>
        <p:txBody>
          <a:bodyPr/>
          <a:lstStyle/>
          <a:p>
            <a:r>
              <a:rPr lang="en-US" dirty="0"/>
              <a:t>I. </a:t>
            </a:r>
            <a:r>
              <a:rPr lang="en-US" b="1" dirty="0"/>
              <a:t>National Policies</a:t>
            </a:r>
            <a:endParaRPr lang="en-PH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87525-8D10-4A9B-87A3-F3C38E6D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1.1  </a:t>
            </a:r>
            <a:r>
              <a:rPr lang="en-US" b="1" u="sng" dirty="0"/>
              <a:t>Tobacco products are excisable products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Cigars</a:t>
            </a:r>
            <a:r>
              <a:rPr lang="en-US" dirty="0"/>
              <a:t> – ad valorem tax of 20% of net retail price + specific tax of P5.25 per cigar starting this January 2024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Cigarettes</a:t>
            </a:r>
            <a:r>
              <a:rPr lang="en-US" dirty="0"/>
              <a:t> – specific tax of P60.00 per pack of 20s, which is increased by 5% annually starting this January 2024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Earmarking provision: 5% of total collections go to tobacco producing provinces; 50% go to universal health care (80%) and health facilities enhancement program (20%) </a:t>
            </a:r>
          </a:p>
          <a:p>
            <a:pPr lvl="1"/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548CF-0D3C-48C0-8D60-2BF69D77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9290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70EFC-8555-4BB3-A7A9-F38B28E52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83DF-9E3F-41FF-86EA-3AE1F25D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275"/>
            <a:ext cx="10515600" cy="5119688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Heated tobacco products and vapor products - became subject to excise tax starting in January 2020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HTPs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P32.50 plus a 5% increase annually starting on January 1, 2024,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pack of 20 units or packaging combinations of not more than 20 units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Vapor products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Nicotine salt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salt nicotine – P52.00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plus a 5% increase annually starting on January 1, 2024, per milliliter or a fraction thereof;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Conventional freebase or classic nicotine – P60.00 plus a 5% increase annually starting on January 1, 2024, per 10 milliliters or a fraction thereof  </a:t>
            </a:r>
            <a:endParaRPr lang="en-P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73A4A-E976-4520-81E1-C146BEC6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4118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8206F-C794-4B72-A808-55A2003EA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11588-272C-4732-A34B-05D5816B0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revenues from the excise tax on HTPs and vapor products are earmarked:</a:t>
            </a:r>
          </a:p>
          <a:p>
            <a:pPr marL="0" indent="0">
              <a:buNone/>
            </a:pPr>
            <a:r>
              <a:rPr lang="en-US" dirty="0"/>
              <a:t>60%, based on collections of the second preceding year, for universal health care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20% for health facilities enhancement and medical assistance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20% for the attainment of Sustainable Development Goals</a:t>
            </a: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39833-2017-4479-B3E1-FE6E11C3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1323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959E-1667-437A-AB40-82BFDA4E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F6E34-664D-453B-930B-EABB8703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5375"/>
            <a:ext cx="10515600" cy="5081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1.2. Bans and Restrictions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Smoking and vaping in public places such as schools, youth hostels, hospitals and health centers; in elevators and stairwells; enclosed places; government offices; churches; food preparation areas;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  - In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public conveyances and public facilities</a:t>
            </a:r>
            <a:r>
              <a:rPr kumimoji="0" lang="en-P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like airports, trains and  </a:t>
            </a:r>
          </a:p>
          <a:p>
            <a:pPr marL="0" indent="0">
              <a:buNone/>
            </a:pPr>
            <a:r>
              <a:rPr lang="en-PH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0" lang="en-P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 stations, restaurants, conference halls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-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l</a:t>
            </a:r>
            <a:r>
              <a:rPr kumimoji="0" lang="en-PH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ocations</a:t>
            </a:r>
            <a:r>
              <a:rPr kumimoji="0" lang="en-P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where fire hazards are present, like gas stations</a:t>
            </a:r>
            <a:endParaRPr kumimoji="0" lang="en-PH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P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- Within buildings and premises of hospitals, clinics, nursing homes,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PH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0" lang="en-P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laboratories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PH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F654C-6018-4EFA-80CE-EE98DEB3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3373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7F80A-F5FD-4E4F-94A6-9FA26CBC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7CB76-74ED-48BA-8A3F-4D242D01C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5"/>
            <a:ext cx="10515600" cy="5291138"/>
          </a:xfrm>
        </p:spPr>
        <p:txBody>
          <a:bodyPr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1.2. Bans and Restrictions: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Smoking, vaping, selling or buying any tobacco product by a minor or person below 18 years of age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Selling, distributing, advertising or promoting tobacco products in schools, playgrounds, facilities for minors, or within 100 meters of said places.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- Only point-of-sale establishments are allowed to sell tobacco products.  Restrictions are imposed upon self-serve machines with no facility to verify the age. Online selling is allowed only after age verification is made.   </a:t>
            </a:r>
            <a:endParaRPr kumimoji="0" lang="en-P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Sale of nicotine shots, or </a:t>
            </a:r>
            <a:r>
              <a:rPr lang="en-US" dirty="0" err="1"/>
              <a:t>sa</a:t>
            </a:r>
            <a:r>
              <a:rPr lang="en-PH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of vapor product with nicotine content above 65 milligrams per milliliter;</a:t>
            </a:r>
          </a:p>
          <a:p>
            <a:pPr>
              <a:buFontTx/>
              <a:buChar char="-"/>
            </a:pPr>
            <a:endParaRPr lang="en-PH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2F8BF-9C7F-425E-A7DD-F4EF5F7C1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6168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C7204-904B-41A9-B3C0-F6C6438F0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400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00A4-22AC-4C4A-8647-314E45A09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6775"/>
            <a:ext cx="10515600" cy="53101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u="sng" dirty="0"/>
              <a:t>1.3. Putting up of Designated Smoking and Vaping Areas subject to certain standards and regulations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u="sng" dirty="0"/>
              <a:t>1.4. Product packaging </a:t>
            </a:r>
            <a:r>
              <a:rPr lang="en-US" sz="2600" dirty="0"/>
              <a:t>must follow the graphic health warning rules, BIR rules on fiscal marking, and </a:t>
            </a:r>
            <a:r>
              <a:rPr lang="en-PH" sz="26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must be child resistant, tamper resistant and protected against breakage or leakage</a:t>
            </a:r>
          </a:p>
          <a:p>
            <a:pPr marL="0" indent="0">
              <a:buNone/>
            </a:pPr>
            <a:endParaRPr lang="en-PH" sz="26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PH" sz="2600" b="1" u="sng" dirty="0">
                <a:solidFill>
                  <a:srgbClr val="1F1F1F"/>
                </a:solidFill>
                <a:latin typeface="Calibri" panose="020F0502020204030204" pitchFamily="34" charset="0"/>
              </a:rPr>
              <a:t>1.5. Consumer communication rules </a:t>
            </a:r>
            <a:r>
              <a:rPr lang="en-PH" sz="2600" dirty="0">
                <a:solidFill>
                  <a:srgbClr val="1F1F1F"/>
                </a:solidFill>
                <a:latin typeface="Calibri" panose="020F0502020204030204" pitchFamily="34" charset="0"/>
              </a:rPr>
              <a:t>have been set up: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PH" sz="2200" dirty="0">
                <a:solidFill>
                  <a:srgbClr val="1F1F1F"/>
                </a:solidFill>
                <a:latin typeface="Calibri" panose="020F0502020204030204" pitchFamily="34" charset="0"/>
              </a:rPr>
              <a:t>Point of sale signage: </a:t>
            </a:r>
            <a:r>
              <a:rPr lang="en-PH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"The sale or distribution of Vaporized Nicotine and Non-Nicotine Products to or by persons below eighteen (18) years of age is illegal. These products are harmful and contain nicotine which is a highly addictive substance. It is not recommended for use by nonsmokers."</a:t>
            </a:r>
            <a:endParaRPr lang="en-PH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PH" sz="2200" dirty="0">
                <a:solidFill>
                  <a:srgbClr val="1F1F1F"/>
                </a:solidFill>
                <a:latin typeface="Calibri" panose="020F0502020204030204" pitchFamily="34" charset="0"/>
              </a:rPr>
              <a:t>-   </a:t>
            </a:r>
            <a:r>
              <a:rPr kumimoji="0" lang="en-PH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A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dvertisement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or promotion outside point-of-sale locations is prohibited</a:t>
            </a:r>
          </a:p>
          <a:p>
            <a:pPr>
              <a:buFontTx/>
              <a:buChar char="-"/>
            </a:pP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1B0FE-FD2E-4330-A852-D7594105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008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808A-57BF-43D3-BA8A-CE5CE00C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3DCBF-FA85-4DD3-8DB9-1E4ACBC01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1525"/>
            <a:ext cx="10515600" cy="5405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u="sng" dirty="0"/>
              <a:t>1.6. Graphic health warnings are mandatory</a:t>
            </a:r>
          </a:p>
          <a:p>
            <a:pPr marL="0" indent="0">
              <a:buNone/>
            </a:pPr>
            <a:endParaRPr lang="en-PH" dirty="0"/>
          </a:p>
          <a:p>
            <a:pPr lvl="1">
              <a:buFontTx/>
              <a:buChar char="-"/>
            </a:pPr>
            <a:r>
              <a:rPr lang="en-PH" sz="2600" dirty="0"/>
              <a:t>P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icture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textual health warnings must be easily understood by the ordinary layman</a:t>
            </a:r>
          </a:p>
          <a:p>
            <a:pPr lvl="1">
              <a:buFontTx/>
              <a:buChar char="-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ighly visible and in full color occupying at least 50% of the front and 50% of back panel of the packaging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vapor products, textual health warnings shall read as follows:</a:t>
            </a:r>
            <a:endParaRPr lang="en-PH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products that contain nicotine – “This product is harmful and contains nicotine which is a highly addictive substance.  It is not recommended for use by non-smokers.”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products that do not contain nicotine – “This product may contain a substance that is harmful.  It is not recommended for use by non-smokers.”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FDF4C-36C4-4913-8543-5E870122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8042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8EC85-51BB-4F7F-87CE-9B5AA9A3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A31F1-8D75-4142-8520-CF8A941F4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1.7.  Regulatory Agencies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Registration of industry players; implements product standards: Department of Trade and Industry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technical standards for safety, consistency and quality of products: DTI and the Food and Drug Administration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compliance with tax and customs laws: Bureau of Internal Revenue and Bureau of Customs under the Department of Finance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the smoking and vaping restriction awareness campaign: Department of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intervention programs for minors who are violators: DOH and Department of Social Welfare and Development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ducate children on the ill-effects of tobacco: Department of Education</a:t>
            </a: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6D379-FC2E-4F66-8F9A-C9B4AD68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FD5E-C4AA-4C33-AAE0-A224945E7D49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6265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1005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Policy Environment Governing Tobacco Products in the Philippines</vt:lpstr>
      <vt:lpstr>I. National Policies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Environment Governing Tobacco Products in the Philippines</dc:title>
  <dc:creator>mrecente</dc:creator>
  <cp:lastModifiedBy>fguevara</cp:lastModifiedBy>
  <cp:revision>23</cp:revision>
  <dcterms:created xsi:type="dcterms:W3CDTF">2024-04-02T08:09:49Z</dcterms:created>
  <dcterms:modified xsi:type="dcterms:W3CDTF">2024-04-24T02:30:49Z</dcterms:modified>
</cp:coreProperties>
</file>