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7EB972A-A2B3-462F-8E4F-FAD51E406B2E}">
  <a:tblStyle styleId="{57EB972A-A2B3-462F-8E4F-FAD51E406B2E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" name="Google Shape;90;p14"/>
          <p:cNvGraphicFramePr/>
          <p:nvPr/>
        </p:nvGraphicFramePr>
        <p:xfrm>
          <a:off x="990600" y="13716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{57EB972A-A2B3-462F-8E4F-FAD51E406B2E}</a:tableStyleId>
              </a:tblPr>
              <a:tblGrid>
                <a:gridCol w="1524000"/>
                <a:gridCol w="15240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Short /a/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Long /a/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Sam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same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pan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Pane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can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cane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plan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plane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cap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cape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tap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tape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mat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mate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rate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rate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91" name="Google Shape;91;p14"/>
          <p:cNvSpPr txBox="1"/>
          <p:nvPr/>
        </p:nvSpPr>
        <p:spPr>
          <a:xfrm>
            <a:off x="2438400" y="533400"/>
            <a:ext cx="440979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Practicing Our Short and Long Vowel Sounds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2" name="Google Shape;92;p14"/>
          <p:cNvGraphicFramePr/>
          <p:nvPr/>
        </p:nvGraphicFramePr>
        <p:xfrm>
          <a:off x="4419600" y="14478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{57EB972A-A2B3-462F-8E4F-FAD51E406B2E}</a:tableStyleId>
              </a:tblPr>
              <a:tblGrid>
                <a:gridCol w="1600200"/>
                <a:gridCol w="1447800"/>
              </a:tblGrid>
              <a:tr h="449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Short</a:t>
                      </a:r>
                      <a:r>
                        <a:rPr lang="en-US" sz="1800"/>
                        <a:t> /e/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Long /e/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81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set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See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81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pet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Pete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81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Ben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Bean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81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feel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Feel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81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step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Steep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81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meet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81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be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bee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81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red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reed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Google Shape;97;p15"/>
          <p:cNvGraphicFramePr/>
          <p:nvPr/>
        </p:nvGraphicFramePr>
        <p:xfrm>
          <a:off x="533400" y="1600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{57EB972A-A2B3-462F-8E4F-FAD51E406B2E}</a:tableStyleId>
              </a:tblPr>
              <a:tblGrid>
                <a:gridCol w="1524000"/>
                <a:gridCol w="19050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Short /i/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Long /i/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kit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kite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hid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Hide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rid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ride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Tim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time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fit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fight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lit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light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rip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ripe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fin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fine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bit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bite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98" name="Google Shape;98;p15"/>
          <p:cNvGraphicFramePr/>
          <p:nvPr/>
        </p:nvGraphicFramePr>
        <p:xfrm>
          <a:off x="4419600" y="16764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{57EB972A-A2B3-462F-8E4F-FAD51E406B2E}</a:tableStyleId>
              </a:tblPr>
              <a:tblGrid>
                <a:gridCol w="1524000"/>
                <a:gridCol w="19050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Short /u/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Long</a:t>
                      </a:r>
                      <a:r>
                        <a:rPr lang="en-US" sz="1800"/>
                        <a:t> /u/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tub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Tube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cub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Cube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cut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cure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luck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Luke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fuss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Fuse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hug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huge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" name="Google Shape;103;p16"/>
          <p:cNvGraphicFramePr/>
          <p:nvPr/>
        </p:nvGraphicFramePr>
        <p:xfrm>
          <a:off x="1524000" y="1397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{57EB972A-A2B3-462F-8E4F-FAD51E406B2E}</a:tableStyleId>
              </a:tblPr>
              <a:tblGrid>
                <a:gridCol w="3048000"/>
                <a:gridCol w="30480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Short /o/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Long /o/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mop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Mope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rot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Rote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cop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Cope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hop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Hope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nod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Node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Ross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Rose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got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Goat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sock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Soak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dom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dome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